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57" r:id="rId4"/>
    <p:sldId id="259" r:id="rId5"/>
    <p:sldId id="265" r:id="rId6"/>
    <p:sldId id="261" r:id="rId7"/>
    <p:sldId id="264" r:id="rId8"/>
    <p:sldId id="263" r:id="rId9"/>
    <p:sldId id="26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15"/>
    <p:restoredTop sz="94674"/>
  </p:normalViewPr>
  <p:slideViewPr>
    <p:cSldViewPr snapToGrid="0" snapToObjects="1">
      <p:cViewPr varScale="1">
        <p:scale>
          <a:sx n="97" d="100"/>
          <a:sy n="97" d="100"/>
        </p:scale>
        <p:origin x="22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0FC60-6B28-CB40-9F27-964B584D7D34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27231-2E7E-3B40-B3FE-C7B42D23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35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and Selection among the sea of schools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In person and Virtual Visits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Merit, Need-based, FAFSA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Research and finding Scholarships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E27231-2E7E-3B40-B3FE-C7B42D235B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2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bcollegeready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che.edu/wue" TargetMode="External"/><Relationship Id="rId3" Type="http://schemas.openxmlformats.org/officeDocument/2006/relationships/hyperlink" Target="https://www.usnews.com/best-colleges/rankings/national-liberal-arts-colleges" TargetMode="External"/><Relationship Id="rId7" Type="http://schemas.openxmlformats.org/officeDocument/2006/relationships/hyperlink" Target="https://www.wiche.edu/files/files/wueHandout.pdf" TargetMode="External"/><Relationship Id="rId2" Type="http://schemas.openxmlformats.org/officeDocument/2006/relationships/hyperlink" Target="https://www.princetonreview.com/college-sear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mmonapp.org/" TargetMode="External"/><Relationship Id="rId5" Type="http://schemas.openxmlformats.org/officeDocument/2006/relationships/hyperlink" Target="https://nces.ed.gov/collegenavigator/" TargetMode="External"/><Relationship Id="rId10" Type="http://schemas.openxmlformats.org/officeDocument/2006/relationships/hyperlink" Target="https://www.youvisit.com/collegesearch" TargetMode="External"/><Relationship Id="rId4" Type="http://schemas.openxmlformats.org/officeDocument/2006/relationships/hyperlink" Target="https://bigfuture.collegeboard.org/college-search" TargetMode="External"/><Relationship Id="rId9" Type="http://schemas.openxmlformats.org/officeDocument/2006/relationships/hyperlink" Target="https://admission.asu.edu/wu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onapp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bkmclamorefoundation.org/who-we-are/programs/burger-king-scholars-program/" TargetMode="External"/><Relationship Id="rId3" Type="http://schemas.openxmlformats.org/officeDocument/2006/relationships/hyperlink" Target="https://www.youtube.com/watch?v=LK0bbu0y5AM" TargetMode="External"/><Relationship Id="rId7" Type="http://schemas.openxmlformats.org/officeDocument/2006/relationships/hyperlink" Target="https://www.scholarships.com/financial-aid/college-scholarships/scholarships-by-state/hawaii-scholarships/" TargetMode="External"/><Relationship Id="rId12" Type="http://schemas.openxmlformats.org/officeDocument/2006/relationships/hyperlink" Target="https://myscholly.com/" TargetMode="External"/><Relationship Id="rId2" Type="http://schemas.openxmlformats.org/officeDocument/2006/relationships/hyperlink" Target="https://studentaid.ed.gov/s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missions.oregonstate.edu/non-resident-scholarship-opportunities" TargetMode="External"/><Relationship Id="rId11" Type="http://schemas.openxmlformats.org/officeDocument/2006/relationships/hyperlink" Target="http://www.fastweb.com/" TargetMode="External"/><Relationship Id="rId5" Type="http://schemas.openxmlformats.org/officeDocument/2006/relationships/hyperlink" Target="https://hcf.scholarships.ngwebsolutions.com/scholarx_scholarshipsearch.aspx" TargetMode="External"/><Relationship Id="rId10" Type="http://schemas.openxmlformats.org/officeDocument/2006/relationships/hyperlink" Target="https://www.unigo.com/scholarships/by-state/hawaii-scholarships" TargetMode="External"/><Relationship Id="rId4" Type="http://schemas.openxmlformats.org/officeDocument/2006/relationships/hyperlink" Target="https://bigfuture.collegeboard.org/scholarship-search" TargetMode="External"/><Relationship Id="rId9" Type="http://schemas.openxmlformats.org/officeDocument/2006/relationships/hyperlink" Target="Native%20Hawaiian%20(UH)%20Scholarships%20https:/www.oha.org/scholarship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stweb.com/college-search/articles/summer-programs-for-high-school-students" TargetMode="External"/><Relationship Id="rId7" Type="http://schemas.openxmlformats.org/officeDocument/2006/relationships/hyperlink" Target="http://blog.collegegreenlight.com/blog/college-fly-in-diversity-programs/" TargetMode="External"/><Relationship Id="rId2" Type="http://schemas.openxmlformats.org/officeDocument/2006/relationships/hyperlink" Target="https://www.bestcollegereviews.org/features/pre-college-summer-science-programs-high-school-stude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tic1.squarespace.com/static/54c6fd1be4b0f6cdd67c71db/t/5aff18b66d2a73441ec71c01/1526667446196/FY18_Fly-In+Program+Database_Updated+5/2018+-+Fly-In+Opportunities.pdf" TargetMode="External"/><Relationship Id="rId5" Type="http://schemas.openxmlformats.org/officeDocument/2006/relationships/hyperlink" Target="https://www.questbridge.org/" TargetMode="External"/><Relationship Id="rId4" Type="http://schemas.openxmlformats.org/officeDocument/2006/relationships/hyperlink" Target="http://www.collegeprepped.com/2017-free-and-low-cost-summer-college-programs-for-high-school-studen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1508B-24D5-544F-8990-4686BD3DB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8131" y="150312"/>
            <a:ext cx="7197726" cy="751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Be College ready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795881-0ED8-B547-A249-B0FC81843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7610" y="1442115"/>
            <a:ext cx="8237952" cy="3743660"/>
          </a:xfrm>
        </p:spPr>
        <p:txBody>
          <a:bodyPr>
            <a:noAutofit/>
          </a:bodyPr>
          <a:lstStyle/>
          <a:p>
            <a:pPr marL="342900" indent="-342900" algn="l">
              <a:buAutoNum type="arabicPeriod"/>
            </a:pPr>
            <a:r>
              <a:rPr lang="en-US" sz="2800" dirty="0"/>
              <a:t>Graduate High School</a:t>
            </a:r>
          </a:p>
          <a:p>
            <a:pPr marL="342900" indent="-342900" algn="l">
              <a:buAutoNum type="arabicPeriod"/>
            </a:pPr>
            <a:endParaRPr lang="en-US" sz="2800" dirty="0"/>
          </a:p>
          <a:p>
            <a:pPr marL="342900" indent="-342900" algn="l">
              <a:buFont typeface="Arial"/>
              <a:buAutoNum type="arabicPeriod"/>
            </a:pPr>
            <a:r>
              <a:rPr lang="en-US" sz="2800" dirty="0"/>
              <a:t>Research college/universities </a:t>
            </a:r>
          </a:p>
          <a:p>
            <a:pPr marL="342900" indent="-342900" algn="l">
              <a:buFont typeface="Arial"/>
              <a:buAutoNum type="arabicPeriod"/>
            </a:pPr>
            <a:endParaRPr lang="en-US" sz="2800" dirty="0"/>
          </a:p>
          <a:p>
            <a:pPr marL="342900" indent="-342900" algn="l">
              <a:buFont typeface="Arial"/>
              <a:buAutoNum type="arabicPeriod"/>
            </a:pPr>
            <a:r>
              <a:rPr lang="en-US" sz="2800" dirty="0"/>
              <a:t>Application process –including testing </a:t>
            </a:r>
            <a:r>
              <a:rPr lang="en-US" sz="2000" dirty="0"/>
              <a:t>(ACT/SAT)</a:t>
            </a:r>
            <a:endParaRPr lang="en-US" sz="2800" dirty="0"/>
          </a:p>
          <a:p>
            <a:pPr marL="342900" indent="-342900" algn="l">
              <a:buFont typeface="Arial"/>
              <a:buAutoNum type="arabicPeriod"/>
            </a:pPr>
            <a:endParaRPr lang="en-US" sz="2800" dirty="0"/>
          </a:p>
          <a:p>
            <a:pPr marL="342900" indent="-342900" algn="l">
              <a:buFont typeface="Arial"/>
              <a:buAutoNum type="arabicPeriod"/>
            </a:pPr>
            <a:r>
              <a:rPr lang="en-US" sz="2800" dirty="0"/>
              <a:t>Financial aid, scholarships, grants</a:t>
            </a:r>
          </a:p>
          <a:p>
            <a:pPr algn="l"/>
            <a:endParaRPr lang="en-US" sz="2800" dirty="0"/>
          </a:p>
          <a:p>
            <a:pPr algn="l"/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C198FE-ACE7-4B40-B859-81ABA395D2F8}"/>
              </a:ext>
            </a:extLst>
          </p:cNvPr>
          <p:cNvSpPr txBox="1"/>
          <p:nvPr/>
        </p:nvSpPr>
        <p:spPr>
          <a:xfrm>
            <a:off x="7315201" y="5636712"/>
            <a:ext cx="3820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Rebecca </a:t>
            </a:r>
            <a:r>
              <a:rPr lang="en-US" dirty="0" err="1"/>
              <a:t>Durrer</a:t>
            </a:r>
            <a:r>
              <a:rPr lang="en-US" dirty="0"/>
              <a:t>, PhD</a:t>
            </a:r>
          </a:p>
          <a:p>
            <a:r>
              <a:rPr lang="en-US" dirty="0"/>
              <a:t>College Professor, High School Teacher and Middle School Administrator</a:t>
            </a:r>
          </a:p>
        </p:txBody>
      </p:sp>
    </p:spTree>
    <p:extLst>
      <p:ext uri="{BB962C8B-B14F-4D97-AF65-F5344CB8AC3E}">
        <p14:creationId xmlns:p14="http://schemas.microsoft.com/office/powerpoint/2010/main" val="125261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F8F82-AAC3-6040-8A69-D60D8B297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A72A1-9C19-9440-96C2-63A574CD4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718073" cy="4049727"/>
          </a:xfrm>
        </p:spPr>
        <p:txBody>
          <a:bodyPr>
            <a:normAutofit/>
          </a:bodyPr>
          <a:lstStyle/>
          <a:p>
            <a:r>
              <a:rPr lang="en-US" sz="2800" dirty="0"/>
              <a:t>If you want more information be sure to email me. </a:t>
            </a:r>
            <a:r>
              <a:rPr lang="en-US" sz="2800" dirty="0">
                <a:hlinkClick r:id="rId2"/>
              </a:rPr>
              <a:t>bcollegeready@gmail.com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What additional and specific workshops with WHEA would you like?</a:t>
            </a:r>
          </a:p>
          <a:p>
            <a:endParaRPr lang="en-US" sz="2800" dirty="0"/>
          </a:p>
          <a:p>
            <a:r>
              <a:rPr lang="en-US" sz="2800" dirty="0"/>
              <a:t> I can work with groups as part of my grants or work with individuals for a fee. </a:t>
            </a:r>
          </a:p>
        </p:txBody>
      </p:sp>
    </p:spTree>
    <p:extLst>
      <p:ext uri="{BB962C8B-B14F-4D97-AF65-F5344CB8AC3E}">
        <p14:creationId xmlns:p14="http://schemas.microsoft.com/office/powerpoint/2010/main" val="416762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A4AA4-A8CD-804F-B6EE-B3758D4CD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Before we jump in– the Money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F430C-F6FC-D44B-A9D6-B45D66096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11386"/>
            <a:ext cx="10131425" cy="42336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i="1" dirty="0"/>
              <a:t>THERE IS MONEY OUT THERE </a:t>
            </a:r>
          </a:p>
          <a:p>
            <a:pPr marL="0" indent="0" algn="ctr">
              <a:buNone/>
            </a:pPr>
            <a:endParaRPr lang="en-US" sz="2800" b="1" i="1" dirty="0"/>
          </a:p>
          <a:p>
            <a:pPr marL="0" indent="0" algn="ctr">
              <a:buNone/>
            </a:pPr>
            <a:r>
              <a:rPr lang="en-US" sz="2800" dirty="0">
                <a:solidFill>
                  <a:srgbClr val="FFFF00"/>
                </a:solidFill>
              </a:rPr>
              <a:t>Going to University does not have to cost you the ‘sticker price’ </a:t>
            </a:r>
          </a:p>
          <a:p>
            <a:pPr marL="0" indent="0" algn="ctr">
              <a:buNone/>
            </a:pPr>
            <a:endParaRPr lang="en-US" sz="2800" b="1" i="1" dirty="0"/>
          </a:p>
          <a:p>
            <a:r>
              <a:rPr lang="en-US" sz="2800" dirty="0"/>
              <a:t>We will talk about Financial Aid, FAFSA, Scholarships, Grants, and Loans tonight.  We can also discuss in depth at a later workshop.  </a:t>
            </a:r>
          </a:p>
          <a:p>
            <a:pPr marL="457200" lvl="1" indent="0">
              <a:buNone/>
            </a:pPr>
            <a:endParaRPr lang="en-US" sz="2600" dirty="0"/>
          </a:p>
          <a:p>
            <a:r>
              <a:rPr lang="en-US" sz="2800" dirty="0" err="1"/>
              <a:t>Dulcy</a:t>
            </a:r>
            <a:r>
              <a:rPr lang="en-US" sz="2800" dirty="0"/>
              <a:t> Dawson</a:t>
            </a:r>
          </a:p>
        </p:txBody>
      </p:sp>
    </p:spTree>
    <p:extLst>
      <p:ext uri="{BB962C8B-B14F-4D97-AF65-F5344CB8AC3E}">
        <p14:creationId xmlns:p14="http://schemas.microsoft.com/office/powerpoint/2010/main" val="273943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5712-1EC4-B04E-89BB-B7933AF85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09" y="1"/>
            <a:ext cx="10131425" cy="1390388"/>
          </a:xfrm>
        </p:spPr>
        <p:txBody>
          <a:bodyPr/>
          <a:lstStyle/>
          <a:p>
            <a:pPr algn="ctr"/>
            <a:r>
              <a:rPr lang="en-US" b="1" dirty="0"/>
              <a:t>Tonight’s Topics</a:t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E6E33-CAEF-0A43-BD9D-4BD096780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58" y="729049"/>
            <a:ext cx="10131425" cy="59852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800" dirty="0"/>
          </a:p>
          <a:p>
            <a:pPr algn="ctr"/>
            <a:r>
              <a:rPr lang="en-US" sz="2800" dirty="0"/>
              <a:t>Steps and timeframe to be college ready</a:t>
            </a:r>
          </a:p>
          <a:p>
            <a:pPr algn="ctr"/>
            <a:r>
              <a:rPr lang="en-US" sz="2800" dirty="0"/>
              <a:t>College Search Private vs Public Universities</a:t>
            </a:r>
          </a:p>
          <a:p>
            <a:pPr lvl="0" algn="ctr"/>
            <a:r>
              <a:rPr lang="en-US" sz="2800" dirty="0"/>
              <a:t>WUE school options</a:t>
            </a:r>
          </a:p>
          <a:p>
            <a:pPr lvl="0" algn="ctr"/>
            <a:r>
              <a:rPr lang="en-US" sz="2800" dirty="0"/>
              <a:t>Admission requirements</a:t>
            </a:r>
          </a:p>
          <a:p>
            <a:pPr lvl="0" algn="ctr"/>
            <a:r>
              <a:rPr lang="en-US" sz="2800" dirty="0"/>
              <a:t>ACT/SAT preparation and testing</a:t>
            </a:r>
          </a:p>
          <a:p>
            <a:pPr lvl="0" algn="ctr"/>
            <a:r>
              <a:rPr lang="en-US" sz="2800" dirty="0"/>
              <a:t>“</a:t>
            </a:r>
            <a:r>
              <a:rPr lang="en-US" sz="2800" i="1" dirty="0"/>
              <a:t>Common App</a:t>
            </a:r>
            <a:r>
              <a:rPr lang="en-US" sz="2800" dirty="0"/>
              <a:t>”</a:t>
            </a:r>
          </a:p>
          <a:p>
            <a:pPr lvl="0" algn="ctr"/>
            <a:r>
              <a:rPr lang="en-US" sz="2800" dirty="0"/>
              <a:t>Application Essays</a:t>
            </a:r>
          </a:p>
          <a:p>
            <a:pPr lvl="0" algn="ctr"/>
            <a:r>
              <a:rPr lang="en-US" sz="2800" dirty="0"/>
              <a:t>Recommendation Letters</a:t>
            </a:r>
          </a:p>
          <a:p>
            <a:pPr lvl="0" algn="ctr"/>
            <a:r>
              <a:rPr lang="en-US" sz="2800" dirty="0"/>
              <a:t>Campus Visits </a:t>
            </a:r>
          </a:p>
          <a:p>
            <a:pPr lvl="0" algn="ctr"/>
            <a:r>
              <a:rPr lang="en-US" sz="2800" dirty="0"/>
              <a:t>Paying for College</a:t>
            </a:r>
          </a:p>
        </p:txBody>
      </p:sp>
    </p:spTree>
    <p:extLst>
      <p:ext uri="{BB962C8B-B14F-4D97-AF65-F5344CB8AC3E}">
        <p14:creationId xmlns:p14="http://schemas.microsoft.com/office/powerpoint/2010/main" val="387166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202A1-49F7-6049-A63B-F31332ED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87682"/>
            <a:ext cx="10131425" cy="1189973"/>
          </a:xfrm>
        </p:spPr>
        <p:txBody>
          <a:bodyPr/>
          <a:lstStyle/>
          <a:p>
            <a:pPr algn="ctr"/>
            <a:r>
              <a:rPr lang="en-US" b="1" dirty="0"/>
              <a:t>Simplified Timeframe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E99D5-C655-CB49-B2CB-C4BC0569C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75" y="1770098"/>
            <a:ext cx="5511114" cy="4996462"/>
          </a:xfrm>
        </p:spPr>
        <p:txBody>
          <a:bodyPr>
            <a:normAutofit/>
          </a:bodyPr>
          <a:lstStyle/>
          <a:p>
            <a:r>
              <a:rPr lang="en-US" sz="2400" dirty="0"/>
              <a:t>Take the most challenging class </a:t>
            </a:r>
            <a:r>
              <a:rPr lang="en-US" sz="2400" b="1" i="1" dirty="0"/>
              <a:t>you</a:t>
            </a:r>
            <a:r>
              <a:rPr lang="en-US" sz="2400" dirty="0"/>
              <a:t> can in high school</a:t>
            </a:r>
          </a:p>
          <a:p>
            <a:r>
              <a:rPr lang="en-US" sz="2400" dirty="0"/>
              <a:t>Dual Enrollment is beneficial</a:t>
            </a:r>
          </a:p>
          <a:p>
            <a:r>
              <a:rPr lang="en-US" sz="2400" dirty="0"/>
              <a:t>Take the PSAT Junior year.  Decide between SAT and ACT for your college test</a:t>
            </a:r>
          </a:p>
          <a:p>
            <a:r>
              <a:rPr lang="en-US" sz="2400" dirty="0"/>
              <a:t>Junior year research colleges (or before) Know admission requirements</a:t>
            </a:r>
          </a:p>
          <a:p>
            <a:r>
              <a:rPr lang="en-US" sz="2400" dirty="0"/>
              <a:t>Summer programs—especially Junior summer and even Sophomore summer</a:t>
            </a:r>
          </a:p>
          <a:p>
            <a:r>
              <a:rPr lang="en-US" sz="2400" dirty="0"/>
              <a:t>Contemplate your college essay topic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EEF5B8-415E-624E-9E7E-48958267F804}"/>
              </a:ext>
            </a:extLst>
          </p:cNvPr>
          <p:cNvSpPr txBox="1"/>
          <p:nvPr/>
        </p:nvSpPr>
        <p:spPr>
          <a:xfrm>
            <a:off x="6639338" y="2052337"/>
            <a:ext cx="555266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Take ACT/SAT end of Junior and/or beginning of Senior year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Early Senior year--College Essay and College Recommendation Letters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Fall/Early Winter Complete </a:t>
            </a:r>
          </a:p>
          <a:p>
            <a:r>
              <a:rPr lang="en-US" sz="2400" dirty="0"/>
              <a:t>            Common App </a:t>
            </a:r>
            <a:r>
              <a:rPr lang="en-US" sz="2000" dirty="0"/>
              <a:t> </a:t>
            </a:r>
            <a:r>
              <a:rPr lang="en-US" sz="1600" dirty="0"/>
              <a:t>Early Decision and Early Action</a:t>
            </a:r>
          </a:p>
          <a:p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FAFSA asap after Oct 1 -2017 tax returns</a:t>
            </a:r>
          </a:p>
          <a:p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Research Scholarships/Grants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C786E0-90D5-E44F-80BD-4CB8237FF9F4}"/>
              </a:ext>
            </a:extLst>
          </p:cNvPr>
          <p:cNvSpPr txBox="1"/>
          <p:nvPr/>
        </p:nvSpPr>
        <p:spPr>
          <a:xfrm>
            <a:off x="1112108" y="1277655"/>
            <a:ext cx="38429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Early Actions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A0ED3D-4826-9C4E-88E3-D53FB93B5101}"/>
              </a:ext>
            </a:extLst>
          </p:cNvPr>
          <p:cNvSpPr txBox="1"/>
          <p:nvPr/>
        </p:nvSpPr>
        <p:spPr>
          <a:xfrm>
            <a:off x="6746789" y="1277655"/>
            <a:ext cx="48612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  End of Junior Year &amp; Senior Year</a:t>
            </a:r>
          </a:p>
        </p:txBody>
      </p:sp>
    </p:spTree>
    <p:extLst>
      <p:ext uri="{BB962C8B-B14F-4D97-AF65-F5344CB8AC3E}">
        <p14:creationId xmlns:p14="http://schemas.microsoft.com/office/powerpoint/2010/main" val="398714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B591A-7435-9D47-A872-726BB870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College Admissions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237C9-7A4F-F343-9BBF-3A04E882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Do you know the value on your college resume</a:t>
            </a:r>
          </a:p>
        </p:txBody>
      </p:sp>
    </p:spTree>
    <p:extLst>
      <p:ext uri="{BB962C8B-B14F-4D97-AF65-F5344CB8AC3E}">
        <p14:creationId xmlns:p14="http://schemas.microsoft.com/office/powerpoint/2010/main" val="1916548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B383-97CA-C945-BD20-8C94CDF9A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2465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Research universities 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77B4D7-B159-BD4C-BAE1-2B756BF05267}"/>
              </a:ext>
            </a:extLst>
          </p:cNvPr>
          <p:cNvSpPr txBox="1"/>
          <p:nvPr/>
        </p:nvSpPr>
        <p:spPr>
          <a:xfrm>
            <a:off x="685801" y="1325373"/>
            <a:ext cx="1090483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Decide on geographic location, size of school, academic major, cost, housing, </a:t>
            </a:r>
            <a:r>
              <a:rPr lang="en-US" sz="2400" dirty="0" err="1"/>
              <a:t>etc</a:t>
            </a:r>
            <a:endParaRPr lang="en-US" sz="2400" dirty="0"/>
          </a:p>
          <a:p>
            <a:endParaRPr lang="en-US" sz="2400" dirty="0">
              <a:hlinkClick r:id="rId2"/>
            </a:endParaRPr>
          </a:p>
          <a:p>
            <a:r>
              <a:rPr lang="en-US" sz="2400" dirty="0">
                <a:hlinkClick r:id="rId3"/>
              </a:rPr>
              <a:t>US News College Search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hlinkClick r:id="rId2"/>
              </a:rPr>
              <a:t>Princeton Review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hlinkClick r:id="rId4"/>
              </a:rPr>
              <a:t>Big Future from College Board</a:t>
            </a:r>
            <a:endParaRPr lang="en-US" sz="2400" dirty="0"/>
          </a:p>
          <a:p>
            <a:r>
              <a:rPr lang="en-US" dirty="0"/>
              <a:t>User name rdurrer1  pass   v.nxKc8L:!U4y!R)</a:t>
            </a:r>
          </a:p>
          <a:p>
            <a:endParaRPr lang="en-US" sz="1400" dirty="0"/>
          </a:p>
          <a:p>
            <a:r>
              <a:rPr lang="en-US" sz="2400" dirty="0">
                <a:hlinkClick r:id="rId5"/>
              </a:rPr>
              <a:t>College Navigator</a:t>
            </a:r>
            <a:r>
              <a:rPr lang="en-US" sz="2400" dirty="0"/>
              <a:t> and </a:t>
            </a:r>
            <a:r>
              <a:rPr lang="en-US" sz="2400" dirty="0">
                <a:hlinkClick r:id="rId6"/>
              </a:rPr>
              <a:t>Common App </a:t>
            </a:r>
            <a:r>
              <a:rPr lang="en-US" sz="2400" dirty="0"/>
              <a:t>search</a:t>
            </a:r>
          </a:p>
          <a:p>
            <a:endParaRPr lang="en-US" sz="1400" dirty="0"/>
          </a:p>
          <a:p>
            <a:r>
              <a:rPr lang="en-US" sz="2400" dirty="0">
                <a:hlinkClick r:id="rId7"/>
              </a:rPr>
              <a:t>WUE List of Schools</a:t>
            </a:r>
            <a:r>
              <a:rPr lang="en-US" sz="2400" dirty="0"/>
              <a:t>  and  </a:t>
            </a:r>
            <a:r>
              <a:rPr lang="en-US" sz="2400" dirty="0">
                <a:hlinkClick r:id="rId8"/>
              </a:rPr>
              <a:t>WUE benefits</a:t>
            </a:r>
            <a:endParaRPr lang="en-US" sz="2400" dirty="0"/>
          </a:p>
          <a:p>
            <a:endParaRPr lang="en-US" sz="1400" dirty="0"/>
          </a:p>
          <a:p>
            <a:r>
              <a:rPr lang="en-US" sz="2400" dirty="0"/>
              <a:t>WUE Schools—Know their application guidelines.  </a:t>
            </a:r>
            <a:r>
              <a:rPr lang="en-US" sz="2400" dirty="0">
                <a:hlinkClick r:id="rId9"/>
              </a:rPr>
              <a:t>ASU example</a:t>
            </a:r>
            <a:endParaRPr lang="en-US" sz="2400" dirty="0"/>
          </a:p>
          <a:p>
            <a:endParaRPr lang="en-US" sz="1400" dirty="0"/>
          </a:p>
          <a:p>
            <a:r>
              <a:rPr lang="en-US" sz="2400" dirty="0"/>
              <a:t>Visit Schools-  Summer programs, Fly-Ins, and  </a:t>
            </a:r>
            <a:r>
              <a:rPr lang="en-US" sz="2400" dirty="0">
                <a:hlinkClick r:id="rId10"/>
              </a:rPr>
              <a:t>Virtual Tours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8854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94DE5-4C84-9A4C-9DD8-CC9446F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1275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B17B7-F18A-AF48-8B79-BBB17D924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7096"/>
            <a:ext cx="10131425" cy="5381898"/>
          </a:xfrm>
        </p:spPr>
        <p:txBody>
          <a:bodyPr>
            <a:normAutofit/>
          </a:bodyPr>
          <a:lstStyle/>
          <a:p>
            <a:r>
              <a:rPr lang="en-US" sz="2400" dirty="0"/>
              <a:t>Assess school’s Selectivity and Reputation –Acceptant Rate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ACT or SAT?    Study for and take your ACT/SAT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Objectively look at your GPA and ACT/SAT Test scores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Sign up , read, and contemplate, the </a:t>
            </a:r>
            <a:r>
              <a:rPr lang="en-US" sz="2400" dirty="0">
                <a:hlinkClick r:id="rId2"/>
              </a:rPr>
              <a:t>“Common App” </a:t>
            </a:r>
            <a:endParaRPr lang="en-US" sz="2400" dirty="0"/>
          </a:p>
          <a:p>
            <a:endParaRPr lang="en-US" sz="1000" dirty="0"/>
          </a:p>
          <a:p>
            <a:r>
              <a:rPr lang="en-US" sz="2400" dirty="0"/>
              <a:t>Write your Application Essay(s)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Secure Recommendation Letters from your teachers (2)</a:t>
            </a:r>
          </a:p>
          <a:p>
            <a:endParaRPr lang="en-US" sz="1000" dirty="0"/>
          </a:p>
          <a:p>
            <a:r>
              <a:rPr lang="en-US" sz="2400" dirty="0"/>
              <a:t>Submit your Applications</a:t>
            </a:r>
          </a:p>
        </p:txBody>
      </p:sp>
    </p:spTree>
    <p:extLst>
      <p:ext uri="{BB962C8B-B14F-4D97-AF65-F5344CB8AC3E}">
        <p14:creationId xmlns:p14="http://schemas.microsoft.com/office/powerpoint/2010/main" val="65364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6A04C-AFE5-0A4A-9D9D-8DD5C93DC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108857"/>
            <a:ext cx="10131425" cy="1271451"/>
          </a:xfrm>
        </p:spPr>
        <p:txBody>
          <a:bodyPr/>
          <a:lstStyle/>
          <a:p>
            <a:pPr algn="ctr"/>
            <a:r>
              <a:rPr lang="en-US" b="1" dirty="0"/>
              <a:t>Paying for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60EF5-A762-DA41-9C0F-710F52B1F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49086"/>
            <a:ext cx="11018519" cy="5708468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FAFSA</a:t>
            </a:r>
            <a:r>
              <a:rPr lang="en-US" sz="2800" dirty="0"/>
              <a:t> asap after Oct 1 (2017 tax returns) </a:t>
            </a:r>
            <a:r>
              <a:rPr lang="en-US" sz="2800" i="1" dirty="0"/>
              <a:t>Free Application for Federal      Student Aid.      </a:t>
            </a:r>
            <a:r>
              <a:rPr lang="en-US" dirty="0"/>
              <a:t>FAFSA short video –by govt    </a:t>
            </a:r>
            <a:r>
              <a:rPr lang="en-US" u="sng" dirty="0">
                <a:hlinkClick r:id="rId3"/>
              </a:rPr>
              <a:t>https://www.youtube.com/watch?v=LK0bbu0y5AM</a:t>
            </a:r>
            <a:endParaRPr lang="en-US" u="sng" dirty="0"/>
          </a:p>
          <a:p>
            <a:endParaRPr lang="en-US" sz="1000" u="sng" dirty="0"/>
          </a:p>
          <a:p>
            <a:r>
              <a:rPr lang="en-US" sz="2800" dirty="0"/>
              <a:t>College Board -Big Future- </a:t>
            </a:r>
            <a:r>
              <a:rPr lang="en-US" sz="2800" dirty="0">
                <a:hlinkClick r:id="rId4"/>
              </a:rPr>
              <a:t>Scholarship Search   </a:t>
            </a:r>
            <a:endParaRPr lang="en-US" sz="1000" dirty="0"/>
          </a:p>
          <a:p>
            <a:r>
              <a:rPr lang="en-US" sz="2800" dirty="0"/>
              <a:t>Hawaii Community Foundation </a:t>
            </a:r>
            <a:r>
              <a:rPr lang="en-US" sz="2800" dirty="0">
                <a:hlinkClick r:id="rId5"/>
              </a:rPr>
              <a:t>Scholarship Manager.  </a:t>
            </a:r>
            <a:endParaRPr lang="en-US" sz="1000" dirty="0"/>
          </a:p>
          <a:p>
            <a:r>
              <a:rPr lang="en-US" sz="2800" dirty="0"/>
              <a:t>Research specific Universities you are applying, ex </a:t>
            </a:r>
            <a:r>
              <a:rPr lang="en-US" sz="2800" dirty="0">
                <a:hlinkClick r:id="rId6"/>
              </a:rPr>
              <a:t>Oregon State Univ</a:t>
            </a:r>
            <a:endParaRPr lang="en-US" sz="1000" dirty="0"/>
          </a:p>
          <a:p>
            <a:r>
              <a:rPr lang="en-US" sz="2800" dirty="0"/>
              <a:t>Many </a:t>
            </a:r>
            <a:r>
              <a:rPr lang="en-US" sz="2800" dirty="0">
                <a:hlinkClick r:id="rId7"/>
              </a:rPr>
              <a:t>websites</a:t>
            </a:r>
            <a:r>
              <a:rPr lang="en-US" sz="2800" dirty="0"/>
              <a:t> to research scholarships and grants  and then follow breadcrumbs. </a:t>
            </a:r>
          </a:p>
          <a:p>
            <a:r>
              <a:rPr lang="en-US" sz="2800" dirty="0"/>
              <a:t>Think of local opportunities </a:t>
            </a:r>
            <a:r>
              <a:rPr lang="en-US" sz="2800" dirty="0">
                <a:hlinkClick r:id="rId8"/>
              </a:rPr>
              <a:t>Burger King</a:t>
            </a:r>
            <a:r>
              <a:rPr lang="en-US" sz="2800" dirty="0"/>
              <a:t>, </a:t>
            </a:r>
            <a:r>
              <a:rPr lang="en-US" sz="2800" dirty="0">
                <a:hlinkClick r:id="rId9"/>
              </a:rPr>
              <a:t>Native Hawaiian</a:t>
            </a:r>
            <a:r>
              <a:rPr lang="en-US" sz="2800" dirty="0"/>
              <a:t>, </a:t>
            </a:r>
            <a:r>
              <a:rPr lang="en-US" sz="2800" dirty="0" err="1"/>
              <a:t>etc</a:t>
            </a:r>
            <a:endParaRPr lang="en-US" sz="2800" dirty="0"/>
          </a:p>
          <a:p>
            <a:r>
              <a:rPr lang="en-US" sz="2800" dirty="0"/>
              <a:t>Scholarship Search Engines, </a:t>
            </a:r>
            <a:r>
              <a:rPr lang="en-US" sz="2800" dirty="0">
                <a:hlinkClick r:id="rId10"/>
              </a:rPr>
              <a:t>Unigo</a:t>
            </a:r>
            <a:r>
              <a:rPr lang="en-US" sz="2800" dirty="0"/>
              <a:t>, </a:t>
            </a:r>
            <a:r>
              <a:rPr lang="en-US" sz="2800" dirty="0">
                <a:hlinkClick r:id="rId11"/>
              </a:rPr>
              <a:t>Fastweb</a:t>
            </a:r>
            <a:r>
              <a:rPr lang="en-US" sz="2800" dirty="0"/>
              <a:t>, </a:t>
            </a:r>
            <a:r>
              <a:rPr lang="en-US" sz="2800" dirty="0">
                <a:hlinkClick r:id="rId12"/>
              </a:rPr>
              <a:t>Scholly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38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14A59-C269-774B-B30C-454FCF5EC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0149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Additional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0A5DB-780F-404D-918D-48E38C065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93223"/>
            <a:ext cx="10131425" cy="5368834"/>
          </a:xfrm>
        </p:spPr>
        <p:txBody>
          <a:bodyPr>
            <a:normAutofit fontScale="70000" lnSpcReduction="20000"/>
          </a:bodyPr>
          <a:lstStyle/>
          <a:p>
            <a:endParaRPr lang="en-US" sz="3300" dirty="0">
              <a:hlinkClick r:id="rId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300" dirty="0">
                <a:hlinkClick r:id="rId2"/>
              </a:rPr>
              <a:t>Pre-College Summer Programs</a:t>
            </a:r>
          </a:p>
          <a:p>
            <a:pPr marL="0" indent="0">
              <a:buNone/>
            </a:pPr>
            <a:endParaRPr lang="en-US" sz="3300" dirty="0">
              <a:hlinkClick r:id="rId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300" dirty="0">
                <a:hlinkClick r:id="rId2"/>
              </a:rPr>
              <a:t>High School-College </a:t>
            </a:r>
            <a:r>
              <a:rPr lang="en-US" sz="3300" dirty="0">
                <a:hlinkClick r:id="rId3"/>
              </a:rPr>
              <a:t>Summer</a:t>
            </a:r>
            <a:r>
              <a:rPr lang="en-US" sz="3300" dirty="0">
                <a:hlinkClick r:id="rId4"/>
              </a:rPr>
              <a:t> Programs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300" dirty="0">
              <a:hlinkClick r:id="rId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300" dirty="0">
                <a:hlinkClick r:id="rId4"/>
              </a:rPr>
              <a:t>High School Programs</a:t>
            </a:r>
            <a:r>
              <a:rPr lang="en-US" sz="3300" dirty="0">
                <a:hlinkClick r:id="rId5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300" dirty="0">
              <a:hlinkClick r:id="rId5"/>
            </a:endParaRPr>
          </a:p>
          <a:p>
            <a:r>
              <a:rPr lang="en-US" sz="3300" dirty="0">
                <a:hlinkClick r:id="rId5"/>
              </a:rPr>
              <a:t>Quest Bridge</a:t>
            </a:r>
            <a:endParaRPr lang="en-US" sz="3300" dirty="0"/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>
                <a:hlinkClick r:id="rId6"/>
              </a:rPr>
              <a:t>Fly-In and Diversity Programs   </a:t>
            </a:r>
            <a:endParaRPr lang="en-US" sz="3300" dirty="0"/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/>
              <a:t>Blog about the </a:t>
            </a:r>
            <a:r>
              <a:rPr lang="en-US" sz="3300" dirty="0">
                <a:hlinkClick r:id="rId7"/>
              </a:rPr>
              <a:t>fly-ins</a:t>
            </a:r>
            <a:endParaRPr lang="en-US" sz="33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82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592</Words>
  <Application>Microsoft Macintosh PowerPoint</Application>
  <PresentationFormat>Widescreen</PresentationFormat>
  <Paragraphs>117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Be College ready</vt:lpstr>
      <vt:lpstr>Before we jump in– the Money question</vt:lpstr>
      <vt:lpstr>Tonight’s Topics </vt:lpstr>
      <vt:lpstr>Simplified Timeframe</vt:lpstr>
      <vt:lpstr>College Admissions activity</vt:lpstr>
      <vt:lpstr>Research universities  </vt:lpstr>
      <vt:lpstr>Application process</vt:lpstr>
      <vt:lpstr>Paying for university</vt:lpstr>
      <vt:lpstr>Additional opportunities</vt:lpstr>
      <vt:lpstr>Thank you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50</cp:revision>
  <dcterms:created xsi:type="dcterms:W3CDTF">2018-10-23T01:09:25Z</dcterms:created>
  <dcterms:modified xsi:type="dcterms:W3CDTF">2018-10-26T01:12:17Z</dcterms:modified>
</cp:coreProperties>
</file>