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0" r:id="rId2"/>
    <p:sldId id="261" r:id="rId3"/>
    <p:sldId id="263" r:id="rId4"/>
    <p:sldId id="264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5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192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79B1D-FC11-B54E-8427-A6F633AF3D64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6354-D172-D247-A2AC-1DC36D64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39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43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2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39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34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08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3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32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51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7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2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1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1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4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5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8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4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8500EF-6F81-114B-9463-E7DAF1EFFBF8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B76A46F-EC4D-E54E-BFC5-B635F8C4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04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n5ol6U4JSiDL4RCF1vybiiwMwOY7wg1LSxOXIX6tYVs/edit?usp=shari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che.edu/wue" TargetMode="External"/><Relationship Id="rId3" Type="http://schemas.openxmlformats.org/officeDocument/2006/relationships/hyperlink" Target="https://www.usnews.com/best-colleges/rankings/national-liberal-arts-colleges" TargetMode="External"/><Relationship Id="rId7" Type="http://schemas.openxmlformats.org/officeDocument/2006/relationships/hyperlink" Target="https://www.wiche.edu/files/files/wueHandout.pdf" TargetMode="External"/><Relationship Id="rId2" Type="http://schemas.openxmlformats.org/officeDocument/2006/relationships/hyperlink" Target="https://www.princetonreview.com/college-sear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mmonapp.org/" TargetMode="External"/><Relationship Id="rId5" Type="http://schemas.openxmlformats.org/officeDocument/2006/relationships/hyperlink" Target="https://nces.ed.gov/collegenavigator/" TargetMode="External"/><Relationship Id="rId10" Type="http://schemas.openxmlformats.org/officeDocument/2006/relationships/hyperlink" Target="https://www.youvisit.com/collegesearch" TargetMode="External"/><Relationship Id="rId4" Type="http://schemas.openxmlformats.org/officeDocument/2006/relationships/hyperlink" Target="https://bigfuture.collegeboard.org/college-search" TargetMode="External"/><Relationship Id="rId9" Type="http://schemas.openxmlformats.org/officeDocument/2006/relationships/hyperlink" Target="https://admission.asu.edu/wu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bkmclamorefoundation.org/who-we-are/programs/burger-king-scholars-program/" TargetMode="External"/><Relationship Id="rId3" Type="http://schemas.openxmlformats.org/officeDocument/2006/relationships/hyperlink" Target="https://www.youtube.com/watch?v=LK0bbu0y5AM" TargetMode="External"/><Relationship Id="rId7" Type="http://schemas.openxmlformats.org/officeDocument/2006/relationships/hyperlink" Target="https://www.scholarships.com/financial-aid/college-scholarships/scholarships-by-state/hawaii-scholarships/" TargetMode="External"/><Relationship Id="rId12" Type="http://schemas.openxmlformats.org/officeDocument/2006/relationships/hyperlink" Target="https://myscholly.com/" TargetMode="External"/><Relationship Id="rId2" Type="http://schemas.openxmlformats.org/officeDocument/2006/relationships/hyperlink" Target="https://studentaid.ed.gov/s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missions.oregonstate.edu/non-resident-scholarship-opportunities" TargetMode="External"/><Relationship Id="rId11" Type="http://schemas.openxmlformats.org/officeDocument/2006/relationships/hyperlink" Target="http://www.fastweb.com/" TargetMode="External"/><Relationship Id="rId5" Type="http://schemas.openxmlformats.org/officeDocument/2006/relationships/hyperlink" Target="https://hcf.scholarships.ngwebsolutions.com/scholarx_scholarshipsearch.aspx" TargetMode="External"/><Relationship Id="rId10" Type="http://schemas.openxmlformats.org/officeDocument/2006/relationships/hyperlink" Target="https://www.unigo.com/scholarships/by-state/hawaii-scholarships" TargetMode="External"/><Relationship Id="rId4" Type="http://schemas.openxmlformats.org/officeDocument/2006/relationships/hyperlink" Target="https://bigfuture.collegeboard.org/scholarship-search" TargetMode="External"/><Relationship Id="rId9" Type="http://schemas.openxmlformats.org/officeDocument/2006/relationships/hyperlink" Target="Native%20Hawaiian%20(UH)%20Scholarships%20https:/www.oha.org/scholarship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news.com/news/blogs/stem-education/2011/12/13/9-college-scholarships-for-women-in-stem" TargetMode="External"/><Relationship Id="rId2" Type="http://schemas.openxmlformats.org/officeDocument/2006/relationships/hyperlink" Target="http://societyofwomenengineers.swe.org/scholarship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paceclub.org/education/olin-teague.html" TargetMode="External"/><Relationship Id="rId4" Type="http://schemas.openxmlformats.org/officeDocument/2006/relationships/hyperlink" Target="https://www.aiaa.org/Scholarship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gfuture.collegeboard.org/scholarship-search" TargetMode="External"/><Relationship Id="rId2" Type="http://schemas.openxmlformats.org/officeDocument/2006/relationships/hyperlink" Target="https://hcf.scholarships.ngwebsolutions.com/scholarx_scholarshipsearch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paolalokahi.org/native-hawaiian-information/native-hawaiian-opportunities-resources/125-coconut-wireless/341-scholarships-%E2%80%93-resources-for-native-hawaiian-students.html" TargetMode="External"/><Relationship Id="rId4" Type="http://schemas.openxmlformats.org/officeDocument/2006/relationships/hyperlink" Target="http://www.apiasf.org/scholarship_apiasf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ainstthegrainproductions.com/atg-artistic-scholarship/" TargetMode="External"/><Relationship Id="rId2" Type="http://schemas.openxmlformats.org/officeDocument/2006/relationships/hyperlink" Target="https://alzfdn.org/young-leaders-of-afa/afa-teens/scholarship-contes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ha.org/scholarship" TargetMode="External"/><Relationship Id="rId4" Type="http://schemas.openxmlformats.org/officeDocument/2006/relationships/hyperlink" Target="https://cms.ctahr.hawaii.edu/Students/Scholarship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ha.org/scholarships" TargetMode="External"/><Relationship Id="rId7" Type="http://schemas.openxmlformats.org/officeDocument/2006/relationships/hyperlink" Target="http://servco.com/philanthropy/scholarships.php" TargetMode="External"/><Relationship Id="rId2" Type="http://schemas.openxmlformats.org/officeDocument/2006/relationships/hyperlink" Target="http://konahawaiiancivicclub.org/kona-hcc-documents/scholarsh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holarships.com/financial-aid/college-scholarships/scholarships-by-state/hawaii-scholarships/" TargetMode="External"/><Relationship Id="rId5" Type="http://schemas.openxmlformats.org/officeDocument/2006/relationships/hyperlink" Target="http://gmsp.org/" TargetMode="External"/><Relationship Id="rId4" Type="http://schemas.openxmlformats.org/officeDocument/2006/relationships/hyperlink" Target="http://www.collegescholarships.org/women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1508B-24D5-544F-8990-4686BD3DB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9544" y="138792"/>
            <a:ext cx="7197726" cy="751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Be College ready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795881-0ED8-B547-A249-B0FC81843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7610" y="1442115"/>
            <a:ext cx="8237952" cy="3743660"/>
          </a:xfrm>
        </p:spPr>
        <p:txBody>
          <a:bodyPr>
            <a:noAutofit/>
          </a:bodyPr>
          <a:lstStyle/>
          <a:p>
            <a:pPr algn="l"/>
            <a:endParaRPr lang="en-US" sz="2800" dirty="0"/>
          </a:p>
          <a:p>
            <a:pPr algn="l"/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B2E52F-6D04-BB47-85D2-4794FA8F0CB5}"/>
              </a:ext>
            </a:extLst>
          </p:cNvPr>
          <p:cNvSpPr txBox="1"/>
          <p:nvPr/>
        </p:nvSpPr>
        <p:spPr>
          <a:xfrm>
            <a:off x="1041720" y="1794076"/>
            <a:ext cx="102320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How to locate Scholarships: </a:t>
            </a:r>
          </a:p>
          <a:p>
            <a:endParaRPr lang="en-US" sz="2800" dirty="0"/>
          </a:p>
          <a:p>
            <a:endParaRPr lang="en-US" sz="2800" dirty="0"/>
          </a:p>
          <a:p>
            <a:pPr algn="ctr"/>
            <a:r>
              <a:rPr lang="en-US" sz="2800" dirty="0"/>
              <a:t>Remember this:  Research can take time and some trial and error</a:t>
            </a:r>
          </a:p>
          <a:p>
            <a:pPr algn="ctr"/>
            <a:r>
              <a:rPr lang="en-US" sz="2800" dirty="0"/>
              <a:t>Stay diligent because your competition is ready to stop searching.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It is all about perspective:   Is 5 hours of work worth $5000 to you?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 We need to help each other– so let’s </a:t>
            </a:r>
            <a:r>
              <a:rPr lang="en-US" sz="2800" dirty="0">
                <a:hlinkClick r:id="rId2"/>
              </a:rPr>
              <a:t>google doc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70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B383-97CA-C945-BD20-8C94CDF9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2465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Research universities 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77B4D7-B159-BD4C-BAE1-2B756BF05267}"/>
              </a:ext>
            </a:extLst>
          </p:cNvPr>
          <p:cNvSpPr txBox="1"/>
          <p:nvPr/>
        </p:nvSpPr>
        <p:spPr>
          <a:xfrm>
            <a:off x="685801" y="1325373"/>
            <a:ext cx="1090483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Decide on geographic location, size of school, academic major, cost, housing, </a:t>
            </a:r>
            <a:r>
              <a:rPr lang="en-US" sz="2400" dirty="0" err="1"/>
              <a:t>etc</a:t>
            </a:r>
            <a:endParaRPr lang="en-US" sz="2400" dirty="0"/>
          </a:p>
          <a:p>
            <a:endParaRPr lang="en-US" sz="2400" dirty="0">
              <a:hlinkClick r:id="rId2"/>
            </a:endParaRPr>
          </a:p>
          <a:p>
            <a:r>
              <a:rPr lang="en-US" sz="2400" dirty="0">
                <a:hlinkClick r:id="rId3"/>
              </a:rPr>
              <a:t>US News College Search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2"/>
              </a:rPr>
              <a:t>Princeton Review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4"/>
              </a:rPr>
              <a:t>Big Future from College Board</a:t>
            </a:r>
            <a:endParaRPr lang="en-US" sz="2400" dirty="0"/>
          </a:p>
          <a:p>
            <a:r>
              <a:rPr lang="en-US" dirty="0"/>
              <a:t>User name rdurrer1  pass   v.nxKc8L:!U4y!R)</a:t>
            </a:r>
          </a:p>
          <a:p>
            <a:endParaRPr lang="en-US" sz="1400" dirty="0"/>
          </a:p>
          <a:p>
            <a:r>
              <a:rPr lang="en-US" sz="2400" dirty="0">
                <a:hlinkClick r:id="rId5"/>
              </a:rPr>
              <a:t>College Navigator</a:t>
            </a:r>
            <a:r>
              <a:rPr lang="en-US" sz="2400" dirty="0"/>
              <a:t> and </a:t>
            </a:r>
            <a:r>
              <a:rPr lang="en-US" sz="2400" dirty="0">
                <a:hlinkClick r:id="rId6"/>
              </a:rPr>
              <a:t>Common App </a:t>
            </a:r>
            <a:r>
              <a:rPr lang="en-US" sz="2400" dirty="0"/>
              <a:t>search</a:t>
            </a:r>
          </a:p>
          <a:p>
            <a:endParaRPr lang="en-US" sz="1400" dirty="0"/>
          </a:p>
          <a:p>
            <a:r>
              <a:rPr lang="en-US" sz="2400" dirty="0">
                <a:hlinkClick r:id="rId7"/>
              </a:rPr>
              <a:t>WUE List of Schools</a:t>
            </a:r>
            <a:r>
              <a:rPr lang="en-US" sz="2400" dirty="0"/>
              <a:t>  and  </a:t>
            </a:r>
            <a:r>
              <a:rPr lang="en-US" sz="2400" dirty="0">
                <a:hlinkClick r:id="rId8"/>
              </a:rPr>
              <a:t>WUE benefits</a:t>
            </a:r>
            <a:endParaRPr lang="en-US" sz="2400" dirty="0"/>
          </a:p>
          <a:p>
            <a:endParaRPr lang="en-US" sz="1400" dirty="0"/>
          </a:p>
          <a:p>
            <a:r>
              <a:rPr lang="en-US" sz="2400" dirty="0"/>
              <a:t>WUE Schools—Know their application guidelines.  </a:t>
            </a:r>
            <a:r>
              <a:rPr lang="en-US" sz="2400" dirty="0">
                <a:hlinkClick r:id="rId9"/>
              </a:rPr>
              <a:t>ASU example</a:t>
            </a:r>
            <a:endParaRPr lang="en-US" sz="2400" dirty="0"/>
          </a:p>
          <a:p>
            <a:endParaRPr lang="en-US" sz="1400" dirty="0"/>
          </a:p>
          <a:p>
            <a:r>
              <a:rPr lang="en-US" sz="2400" dirty="0"/>
              <a:t>Visit Schools-  </a:t>
            </a:r>
            <a:r>
              <a:rPr lang="en-US" sz="2400" dirty="0">
                <a:hlinkClick r:id="rId10"/>
              </a:rPr>
              <a:t>Virtual Tours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593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6A04C-AFE5-0A4A-9D9D-8DD5C93DC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08857"/>
            <a:ext cx="10131425" cy="1271451"/>
          </a:xfrm>
        </p:spPr>
        <p:txBody>
          <a:bodyPr/>
          <a:lstStyle/>
          <a:p>
            <a:pPr algn="ctr"/>
            <a:r>
              <a:rPr lang="en-US" b="1" dirty="0"/>
              <a:t>Paying for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0EF5-A762-DA41-9C0F-710F52B1F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49086"/>
            <a:ext cx="11018519" cy="5708468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FAFSA</a:t>
            </a:r>
            <a:r>
              <a:rPr lang="en-US" sz="2800" dirty="0"/>
              <a:t> asap after Oct 1 (2017 tax returns) </a:t>
            </a:r>
            <a:r>
              <a:rPr lang="en-US" sz="2800" i="1" dirty="0"/>
              <a:t>Free Application for Federal      Student Aid.      </a:t>
            </a:r>
            <a:r>
              <a:rPr lang="en-US" dirty="0"/>
              <a:t>FAFSA short video –by govt    </a:t>
            </a:r>
            <a:r>
              <a:rPr lang="en-US" u="sng" dirty="0">
                <a:hlinkClick r:id="rId3"/>
              </a:rPr>
              <a:t>https://www.youtube.com/watch?v=LK0bbu0y5AM</a:t>
            </a:r>
            <a:endParaRPr lang="en-US" u="sng" dirty="0"/>
          </a:p>
          <a:p>
            <a:endParaRPr lang="en-US" sz="1000" u="sng" dirty="0"/>
          </a:p>
          <a:p>
            <a:r>
              <a:rPr lang="en-US" sz="2800" dirty="0"/>
              <a:t>College Board -Big Future- </a:t>
            </a:r>
            <a:r>
              <a:rPr lang="en-US" sz="2800" dirty="0">
                <a:hlinkClick r:id="rId4"/>
              </a:rPr>
              <a:t>Scholarship Search   </a:t>
            </a:r>
            <a:endParaRPr lang="en-US" sz="1000" dirty="0"/>
          </a:p>
          <a:p>
            <a:r>
              <a:rPr lang="en-US" sz="2800" dirty="0"/>
              <a:t>Hawaii Community Foundation </a:t>
            </a:r>
            <a:r>
              <a:rPr lang="en-US" sz="2800" dirty="0">
                <a:hlinkClick r:id="rId5"/>
              </a:rPr>
              <a:t>Scholarship Manager.  </a:t>
            </a:r>
            <a:endParaRPr lang="en-US" sz="1000" dirty="0"/>
          </a:p>
          <a:p>
            <a:r>
              <a:rPr lang="en-US" sz="2800" dirty="0"/>
              <a:t>Research specific Universities you are applying, ex </a:t>
            </a:r>
            <a:r>
              <a:rPr lang="en-US" sz="2800" dirty="0">
                <a:hlinkClick r:id="rId6"/>
              </a:rPr>
              <a:t>Oregon State Univ</a:t>
            </a:r>
            <a:endParaRPr lang="en-US" sz="1000" dirty="0"/>
          </a:p>
          <a:p>
            <a:r>
              <a:rPr lang="en-US" sz="2800" dirty="0"/>
              <a:t>Many </a:t>
            </a:r>
            <a:r>
              <a:rPr lang="en-US" sz="2800" dirty="0">
                <a:hlinkClick r:id="rId7"/>
              </a:rPr>
              <a:t>websites</a:t>
            </a:r>
            <a:r>
              <a:rPr lang="en-US" sz="2800" dirty="0"/>
              <a:t> to research scholarships and grants and then follow breadcrumbs. </a:t>
            </a:r>
          </a:p>
          <a:p>
            <a:r>
              <a:rPr lang="en-US" sz="2800" dirty="0"/>
              <a:t>Think of local opportunities </a:t>
            </a:r>
            <a:r>
              <a:rPr lang="en-US" sz="2800" dirty="0">
                <a:hlinkClick r:id="rId8"/>
              </a:rPr>
              <a:t>Burger King</a:t>
            </a:r>
            <a:r>
              <a:rPr lang="en-US" sz="2800" dirty="0"/>
              <a:t>, </a:t>
            </a:r>
            <a:r>
              <a:rPr lang="en-US" sz="2800" dirty="0">
                <a:hlinkClick r:id="rId9"/>
              </a:rPr>
              <a:t>Native Hawaiian</a:t>
            </a:r>
            <a:r>
              <a:rPr lang="en-US" sz="2800" dirty="0"/>
              <a:t>, </a:t>
            </a:r>
            <a:r>
              <a:rPr lang="en-US" sz="2800" dirty="0" err="1"/>
              <a:t>etc</a:t>
            </a:r>
            <a:endParaRPr lang="en-US" sz="2800" dirty="0"/>
          </a:p>
          <a:p>
            <a:r>
              <a:rPr lang="en-US" sz="2800" dirty="0"/>
              <a:t>Scholarship Search Engines, </a:t>
            </a:r>
            <a:r>
              <a:rPr lang="en-US" sz="2800" dirty="0">
                <a:hlinkClick r:id="rId10"/>
              </a:rPr>
              <a:t>Unigo</a:t>
            </a:r>
            <a:r>
              <a:rPr lang="en-US" sz="2800" dirty="0"/>
              <a:t>, </a:t>
            </a:r>
            <a:r>
              <a:rPr lang="en-US" sz="2800" dirty="0">
                <a:hlinkClick r:id="rId11"/>
              </a:rPr>
              <a:t>Fastweb</a:t>
            </a:r>
            <a:r>
              <a:rPr lang="en-US" sz="2800" dirty="0"/>
              <a:t>, </a:t>
            </a:r>
            <a:r>
              <a:rPr lang="en-US" sz="2800" dirty="0">
                <a:hlinkClick r:id="rId12"/>
              </a:rPr>
              <a:t>Scholly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8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C7BB7-9E2B-C949-9AF6-C5FB41BBB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A Few Specific found Base on engineering interest last time I was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5866C-DFA5-0A4A-8688-86A408761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For Female Engineers   </a:t>
            </a:r>
            <a:r>
              <a:rPr lang="en-US" dirty="0">
                <a:hlinkClick r:id="rId2"/>
              </a:rPr>
              <a:t>http://societyofwomenengineers.swe.org/scholarships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Women in STEM  </a:t>
            </a:r>
            <a:r>
              <a:rPr lang="en-US" dirty="0">
                <a:hlinkClick r:id="rId3"/>
              </a:rPr>
              <a:t>https://www.usnews.com/news/blogs/stem-education/2011/12/13/9-college-scholarships-for-women-in-stem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400" dirty="0" err="1"/>
              <a:t>AeroSpace</a:t>
            </a:r>
            <a:r>
              <a:rPr lang="en-US" dirty="0"/>
              <a:t>  </a:t>
            </a:r>
            <a:r>
              <a:rPr lang="en-US" dirty="0">
                <a:hlinkClick r:id="rId4"/>
              </a:rPr>
              <a:t>https://www.aiaa.org/Scholarships/</a:t>
            </a:r>
            <a:endParaRPr lang="en-US" dirty="0"/>
          </a:p>
          <a:p>
            <a:endParaRPr lang="en-US" dirty="0"/>
          </a:p>
          <a:p>
            <a:r>
              <a:rPr lang="en-US" sz="2400" dirty="0" err="1"/>
              <a:t>AeroSpace</a:t>
            </a:r>
            <a:r>
              <a:rPr lang="en-US" dirty="0"/>
              <a:t>  </a:t>
            </a:r>
            <a:r>
              <a:rPr lang="en-US" u="sng" dirty="0">
                <a:hlinkClick r:id="rId5"/>
              </a:rPr>
              <a:t>https://www.spaceclub.org/education/olin-teague.html</a:t>
            </a:r>
            <a:r>
              <a:rPr lang="en-US" u="sng" dirty="0"/>
              <a:t> </a:t>
            </a:r>
          </a:p>
          <a:p>
            <a:r>
              <a:rPr lang="en-US" dirty="0"/>
              <a:t>   		Now this one has past– but remember for next year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1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A6605-4215-D241-AD6C-60EE86D99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24" y="1186250"/>
            <a:ext cx="10969714" cy="5857102"/>
          </a:xfrm>
        </p:spPr>
        <p:txBody>
          <a:bodyPr>
            <a:normAutofit/>
          </a:bodyPr>
          <a:lstStyle/>
          <a:p>
            <a:r>
              <a:rPr lang="en-US" sz="2400" dirty="0"/>
              <a:t>Hawaii Community Foundation  Scholarship Manager  (start search with Big Island, or women, or engineer, or nurse)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https://hcf.scholarships.ngwebsolutions.com/scholarx_scholarshipsearch.aspx</a:t>
            </a: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sz="2400" dirty="0"/>
              <a:t>College Board -Big Future- Scholarship Search  (rdurrer1  v.nxKc8L:!U4y!R) </a:t>
            </a:r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u="sng" dirty="0">
                <a:hlinkClick r:id="rId3"/>
              </a:rPr>
              <a:t>https://bigfuture.collegeboard.org/scholarship-search</a:t>
            </a:r>
            <a:endParaRPr lang="en-US" u="sng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sz="2400" dirty="0"/>
              <a:t>Asian and Pacific Islander Scholarship  $5000-20000. </a:t>
            </a:r>
            <a:r>
              <a:rPr lang="en-US" u="sng" dirty="0">
                <a:hlinkClick r:id="rId4"/>
              </a:rPr>
              <a:t>http://www.apiasf.org/scholarship_apiasf.html</a:t>
            </a:r>
            <a:endParaRPr lang="en-US" u="sng" dirty="0"/>
          </a:p>
          <a:p>
            <a:endParaRPr lang="en-US" u="sng" dirty="0"/>
          </a:p>
          <a:p>
            <a:r>
              <a:rPr lang="en-US" sz="2400" dirty="0"/>
              <a:t>Good list of links for Hawaii and other scholarships </a:t>
            </a:r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u="sng" dirty="0">
                <a:hlinkClick r:id="rId5"/>
              </a:rPr>
              <a:t>http://www.papaolalokahi.org/native-hawaiian-information/native-hawaiian-opportunities-resources/125-coconut-wireless/341-scholarships-%E2%80%93-resources-for-native-hawaiian-students.html#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3F664-400A-1548-AC41-9A2D655F9993}"/>
              </a:ext>
            </a:extLst>
          </p:cNvPr>
          <p:cNvSpPr txBox="1"/>
          <p:nvPr/>
        </p:nvSpPr>
        <p:spPr>
          <a:xfrm>
            <a:off x="3583457" y="86497"/>
            <a:ext cx="4843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Specific Scholarship Searches</a:t>
            </a:r>
          </a:p>
        </p:txBody>
      </p:sp>
    </p:spTree>
    <p:extLst>
      <p:ext uri="{BB962C8B-B14F-4D97-AF65-F5344CB8AC3E}">
        <p14:creationId xmlns:p14="http://schemas.microsoft.com/office/powerpoint/2010/main" val="3829505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8B54-CEEC-1240-B509-E319738AF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84880"/>
            <a:ext cx="10131425" cy="1219200"/>
          </a:xfrm>
        </p:spPr>
        <p:txBody>
          <a:bodyPr/>
          <a:lstStyle/>
          <a:p>
            <a:pPr algn="ctr"/>
            <a:r>
              <a:rPr lang="en-US" dirty="0"/>
              <a:t>Specific examples of search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1DED6-B35E-8146-B312-3BC190801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828800"/>
            <a:ext cx="10131425" cy="5029200"/>
          </a:xfrm>
        </p:spPr>
        <p:txBody>
          <a:bodyPr>
            <a:normAutofit/>
          </a:bodyPr>
          <a:lstStyle/>
          <a:p>
            <a:r>
              <a:rPr lang="en-US" sz="2800" dirty="0"/>
              <a:t>For example, through Big Future College Board Website</a:t>
            </a:r>
          </a:p>
          <a:p>
            <a:pPr lvl="1"/>
            <a:r>
              <a:rPr lang="en-US" sz="1800" dirty="0"/>
              <a:t> </a:t>
            </a:r>
            <a:r>
              <a:rPr lang="en-US" sz="1800" dirty="0">
                <a:hlinkClick r:id="rId2"/>
              </a:rPr>
              <a:t>https://alzfdn.org/young-leaders-of-afa/afa-teens/scholarship-contest/</a:t>
            </a:r>
            <a:endParaRPr lang="en-US" sz="1800" dirty="0"/>
          </a:p>
          <a:p>
            <a:pPr lvl="1"/>
            <a:r>
              <a:rPr lang="en-US" sz="1800" dirty="0"/>
              <a:t> </a:t>
            </a:r>
            <a:r>
              <a:rPr lang="en-US" sz="1800" dirty="0">
                <a:hlinkClick r:id="rId3"/>
              </a:rPr>
              <a:t>http://www.againstthegrainproductions.com/atg-artistic-scholarship/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800" dirty="0"/>
              <a:t>From the </a:t>
            </a:r>
            <a:r>
              <a:rPr lang="en-US" sz="2800" dirty="0" err="1"/>
              <a:t>Papaolalokahi</a:t>
            </a:r>
            <a:r>
              <a:rPr lang="en-US" sz="2800" dirty="0"/>
              <a:t> site</a:t>
            </a:r>
          </a:p>
          <a:p>
            <a:pPr lvl="1"/>
            <a:r>
              <a:rPr lang="en-US" sz="1800" dirty="0">
                <a:hlinkClick r:id="rId4"/>
              </a:rPr>
              <a:t>https://cms.ctahr.hawaii.edu/Students/Scholarships</a:t>
            </a:r>
            <a:endParaRPr lang="en-US" sz="1800" dirty="0"/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2800" dirty="0"/>
              <a:t>From OHA </a:t>
            </a:r>
            <a:r>
              <a:rPr lang="en-US" dirty="0"/>
              <a:t>(Office of Hawaiian Affairs).</a:t>
            </a:r>
          </a:p>
          <a:p>
            <a:pPr lvl="1"/>
            <a:r>
              <a:rPr lang="en-US" sz="1900" dirty="0"/>
              <a:t> </a:t>
            </a:r>
            <a:r>
              <a:rPr lang="en-US" sz="1900" dirty="0">
                <a:hlinkClick r:id="rId5"/>
              </a:rPr>
              <a:t>https://www.oha.org/scholarship</a:t>
            </a:r>
            <a:r>
              <a:rPr lang="en-US" sz="1900" dirty="0"/>
              <a:t>  </a:t>
            </a:r>
          </a:p>
          <a:p>
            <a:pPr lvl="1"/>
            <a:r>
              <a:rPr lang="en-US" sz="1900" dirty="0"/>
              <a:t> Scroll past the poster on site then copy/google. </a:t>
            </a:r>
            <a:r>
              <a:rPr lang="en-US" sz="1900" b="1" dirty="0"/>
              <a:t>Rosemary &amp; Nellie </a:t>
            </a:r>
            <a:r>
              <a:rPr lang="en-US" sz="1900" b="1" dirty="0" err="1"/>
              <a:t>Ebrie</a:t>
            </a:r>
            <a:r>
              <a:rPr lang="en-US" sz="1900" b="1" dirty="0"/>
              <a:t> Fund</a:t>
            </a:r>
          </a:p>
          <a:p>
            <a:pPr lvl="1"/>
            <a:endParaRPr lang="en-US" sz="1800" dirty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8756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ECB85-DDB4-B44C-BF1E-239DD3FBC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32" y="856528"/>
            <a:ext cx="11039353" cy="5837498"/>
          </a:xfrm>
        </p:spPr>
        <p:txBody>
          <a:bodyPr>
            <a:normAutofit/>
          </a:bodyPr>
          <a:lstStyle/>
          <a:p>
            <a:r>
              <a:rPr lang="en-US" sz="2600" dirty="0"/>
              <a:t>Kona Hawaiian Civic  </a:t>
            </a:r>
            <a:r>
              <a:rPr lang="en-US" u="sng" dirty="0">
                <a:hlinkClick r:id="rId2"/>
              </a:rPr>
              <a:t>http://konahawaiiancivicclub.org/kona-hcc-documents/scholarship</a:t>
            </a:r>
            <a:endParaRPr lang="en-US" dirty="0"/>
          </a:p>
          <a:p>
            <a:endParaRPr lang="en-US" sz="1300" dirty="0"/>
          </a:p>
          <a:p>
            <a:r>
              <a:rPr lang="en-US" sz="2600" dirty="0"/>
              <a:t>Native Hawaiian (UH) Scholarships </a:t>
            </a:r>
            <a:r>
              <a:rPr lang="en-US" u="sng" dirty="0">
                <a:hlinkClick r:id="rId3"/>
              </a:rPr>
              <a:t>https://www.oha.org/scholarships</a:t>
            </a:r>
            <a:r>
              <a:rPr lang="en-US" dirty="0"/>
              <a:t>  (long list of options)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2600" dirty="0"/>
              <a:t>Scholarships for Women and Minority Students    </a:t>
            </a:r>
            <a:r>
              <a:rPr lang="en-US" u="sng" dirty="0">
                <a:hlinkClick r:id="rId4"/>
              </a:rPr>
              <a:t>http://www.collegescholarships.org/women.htm</a:t>
            </a:r>
            <a:endParaRPr lang="en-US" dirty="0"/>
          </a:p>
          <a:p>
            <a:pPr marL="0" indent="0">
              <a:buNone/>
            </a:pPr>
            <a:endParaRPr lang="en-US" sz="1300" dirty="0"/>
          </a:p>
          <a:p>
            <a:r>
              <a:rPr lang="en-US" sz="2600" dirty="0"/>
              <a:t>Gates Millennium Scholars     </a:t>
            </a:r>
            <a:r>
              <a:rPr lang="en-US" u="sng" dirty="0">
                <a:hlinkClick r:id="rId5"/>
              </a:rPr>
              <a:t>http://gmsp.org/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Scholarships.com</a:t>
            </a:r>
            <a:r>
              <a:rPr lang="en-US" dirty="0"/>
              <a:t>   General but has some interesting components  </a:t>
            </a:r>
          </a:p>
          <a:p>
            <a:pPr marL="0" indent="0">
              <a:buNone/>
            </a:pPr>
            <a:r>
              <a:rPr lang="en-US" u="sng" dirty="0">
                <a:hlinkClick r:id="rId6"/>
              </a:rPr>
              <a:t>https://www.scholarships.com/financial-aid/college-scholarships/scholarships-by-state/hawaii-scholarships/</a:t>
            </a: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sz="2400" dirty="0"/>
              <a:t>Local Businesses :   Servco, Rotary, Burger King, </a:t>
            </a:r>
            <a:r>
              <a:rPr lang="en-US" sz="2400" dirty="0" err="1"/>
              <a:t>etc</a:t>
            </a:r>
            <a:r>
              <a:rPr lang="en-US" sz="2400" dirty="0"/>
              <a:t> </a:t>
            </a:r>
          </a:p>
          <a:p>
            <a:pPr lvl="1"/>
            <a:r>
              <a:rPr lang="en-US" sz="1400" u="sng" dirty="0">
                <a:hlinkClick r:id="rId7"/>
              </a:rPr>
              <a:t>http://servco.com/philanthropy/scholarships.php</a:t>
            </a:r>
            <a:endParaRPr lang="en-US" sz="1400" dirty="0"/>
          </a:p>
          <a:p>
            <a:pPr lvl="1"/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{99834474-E259-054E-924F-E31E7A410D07}tf10001058</Template>
  <TotalTime>171</TotalTime>
  <Words>498</Words>
  <Application>Microsoft Macintosh PowerPoint</Application>
  <PresentationFormat>Widescreen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Be College ready</vt:lpstr>
      <vt:lpstr>Research universities  </vt:lpstr>
      <vt:lpstr>Paying for university</vt:lpstr>
      <vt:lpstr>A Few Specific found Base on engineering interest last time I was here</vt:lpstr>
      <vt:lpstr>PowerPoint Presentation</vt:lpstr>
      <vt:lpstr>Specific examples of search results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College ready</dc:title>
  <dc:creator>Microsoft Office User</dc:creator>
  <cp:lastModifiedBy>Microsoft Office User</cp:lastModifiedBy>
  <cp:revision>11</cp:revision>
  <dcterms:created xsi:type="dcterms:W3CDTF">2018-10-30T23:03:24Z</dcterms:created>
  <dcterms:modified xsi:type="dcterms:W3CDTF">2018-10-31T01:56:59Z</dcterms:modified>
</cp:coreProperties>
</file>